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  <Override PartName="/ppt/media/media5.mp3" ContentType="audio/unknown"/>
  <Override PartName="/ppt/media/media6.mp3" ContentType="audio/unknown"/>
  <Override PartName="/ppt/media/media7.mp3" ContentType="audio/unknown"/>
  <Override PartName="/ppt/media/media8.mp3" ContentType="audio/unknown"/>
  <Override PartName="/ppt/media/media9.mp3" ContentType="audio/unknown"/>
  <Override PartName="/ppt/media/media10.mp3" ContentType="audio/unknown"/>
  <Override PartName="/ppt/media/media11.mp3" ContentType="audio/unknown"/>
  <Override PartName="/ppt/media/media12.mp3" ContentType="audio/unknown"/>
  <Override PartName="/ppt/media/media13.mp3" ContentType="audio/unknown"/>
  <Override PartName="/ppt/media/media14.mp3" ContentType="audio/unknown"/>
  <Override PartName="/ppt/media/media15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8" name="Shape 13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6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9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5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0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4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5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32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3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3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0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51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61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78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9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8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3" Type="http://schemas.microsoft.com/office/2007/relationships/media" Target="../media/media6.mp3"/><Relationship Id="rId4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3" Type="http://schemas.microsoft.com/office/2007/relationships/media" Target="../media/media7.mp3"/><Relationship Id="rId4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3" Type="http://schemas.microsoft.com/office/2007/relationships/media" Target="../media/media8.mp3"/><Relationship Id="rId4" Type="http://schemas.openxmlformats.org/officeDocument/2006/relationships/image" Target="../media/image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3" Type="http://schemas.microsoft.com/office/2007/relationships/media" Target="../media/media9.mp3"/><Relationship Id="rId4" Type="http://schemas.openxmlformats.org/officeDocument/2006/relationships/image" Target="../media/image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3" Type="http://schemas.microsoft.com/office/2007/relationships/media" Target="../media/media10.mp3"/><Relationship Id="rId4" Type="http://schemas.openxmlformats.org/officeDocument/2006/relationships/image" Target="../media/image6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3" Type="http://schemas.microsoft.com/office/2007/relationships/media" Target="../media/media11.mp3"/><Relationship Id="rId4" Type="http://schemas.openxmlformats.org/officeDocument/2006/relationships/image" Target="../media/image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3" Type="http://schemas.microsoft.com/office/2007/relationships/media" Target="../media/media12.mp3"/><Relationship Id="rId4" Type="http://schemas.openxmlformats.org/officeDocument/2006/relationships/image" Target="../media/image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3" Type="http://schemas.microsoft.com/office/2007/relationships/media" Target="../media/media13.mp3"/><Relationship Id="rId4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3" Type="http://schemas.microsoft.com/office/2007/relationships/media" Target="../media/media14.mp3"/><Relationship Id="rId4" Type="http://schemas.openxmlformats.org/officeDocument/2006/relationships/image" Target="../media/image6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5.mp3"/><Relationship Id="rId3" Type="http://schemas.microsoft.com/office/2007/relationships/media" Target="../media/media15.mp3"/><Relationship Id="rId4" Type="http://schemas.openxmlformats.org/officeDocument/2006/relationships/image" Target="../media/image6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6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3" Type="http://schemas.microsoft.com/office/2007/relationships/media" Target="../media/media5.mp3"/><Relationship Id="rId4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Analyse des hauteurs</a:t>
            </a:r>
          </a:p>
        </p:txBody>
      </p:sp>
      <p:sp>
        <p:nvSpPr>
          <p:cNvPr id="141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Partie 1</a:t>
            </a:r>
          </a:p>
        </p:txBody>
      </p:sp>
      <p:pic>
        <p:nvPicPr>
          <p:cNvPr id="142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44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sp>
        <p:nvSpPr>
          <p:cNvPr id="188" name="ZoneTexte 1"/>
          <p:cNvSpPr txBox="1"/>
          <p:nvPr/>
        </p:nvSpPr>
        <p:spPr>
          <a:xfrm>
            <a:off x="5246188" y="4571999"/>
            <a:ext cx="13891624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Du plus grave au plus aigu, les bonnes réponses étaient :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A :</a:t>
            </a:r>
            <a:r>
              <a:t> </a:t>
            </a:r>
            <a:r>
              <a:rPr b="1" cap="all"/>
              <a:t>grave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B : aigu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C : bas médium 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D : haut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À chaque carte juste tu gagnes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</a:t>
            </a:r>
            <a:r>
              <a:t>: Contrebasse</a:t>
            </a:r>
          </a:p>
        </p:txBody>
      </p:sp>
      <p:pic>
        <p:nvPicPr>
          <p:cNvPr id="191" name="20 Contre basse entière " descr="20 Contre basse entiè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2444462" y="2902110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ZoneTexte 2"/>
          <p:cNvSpPr txBox="1"/>
          <p:nvPr/>
        </p:nvSpPr>
        <p:spPr>
          <a:xfrm>
            <a:off x="7399125" y="5448785"/>
            <a:ext cx="11047078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1" sz="3600">
                <a:latin typeface="Verdana"/>
                <a:ea typeface="Verdana"/>
                <a:cs typeface="Verdana"/>
                <a:sym typeface="Verdana"/>
              </a:defRPr>
            </a:pPr>
            <a:r>
              <a:rPr cap="all"/>
              <a:t>é</a:t>
            </a:r>
            <a:r>
              <a:t>coute au préalable le son au complet </a:t>
            </a:r>
          </a:p>
          <a:p>
            <a:pPr algn="l">
              <a:defRPr b="1" sz="3600">
                <a:latin typeface="Verdana"/>
                <a:ea typeface="Verdana"/>
                <a:cs typeface="Verdana"/>
                <a:sym typeface="Verdana"/>
              </a:defRPr>
            </a:pPr>
            <a:r>
              <a:t>de la contrebasse</a:t>
            </a:r>
          </a:p>
        </p:txBody>
      </p:sp>
      <p:sp>
        <p:nvSpPr>
          <p:cNvPr id="19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388791" y="6848662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Écoute N°2 : Contrebasse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Contrebasse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</a:t>
            </a:r>
            <a:r>
              <a:t>  A</a:t>
            </a:r>
          </a:p>
        </p:txBody>
      </p:sp>
      <p:pic>
        <p:nvPicPr>
          <p:cNvPr id="196" name="18 Contre basse haut médium " descr="18 Contre basse haut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770144" y="461743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9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99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Écoute N°2 : Contrebasse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Contrebasse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B</a:t>
            </a:r>
          </a:p>
        </p:txBody>
      </p:sp>
      <p:pic>
        <p:nvPicPr>
          <p:cNvPr id="202" name="16 Contre basse grave " descr="16 Contre basse grav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6259759" y="503922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0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05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Écoute N°2 : Contrebasse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Contrebasse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C</a:t>
            </a:r>
          </a:p>
        </p:txBody>
      </p:sp>
      <p:pic>
        <p:nvPicPr>
          <p:cNvPr id="208" name="17 Contre basse bas médium " descr="17 Contre basse bas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320555" y="5355568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1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11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Écoute N°2 : Contrebasse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Contrebasse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D</a:t>
            </a:r>
          </a:p>
        </p:txBody>
      </p:sp>
      <p:pic>
        <p:nvPicPr>
          <p:cNvPr id="214" name="19 Contre basse aigu " descr="19 Contre basse aigu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407712" y="515910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1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17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N°2</a:t>
            </a:r>
          </a:p>
        </p:txBody>
      </p:sp>
      <p:sp>
        <p:nvSpPr>
          <p:cNvPr id="220" name="ZoneTexte 1"/>
          <p:cNvSpPr txBox="1"/>
          <p:nvPr/>
        </p:nvSpPr>
        <p:spPr>
          <a:xfrm>
            <a:off x="5246188" y="4571999"/>
            <a:ext cx="13891624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Du plus grave au plus aigu, les bonnes réponses étaient :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A :</a:t>
            </a:r>
            <a:r>
              <a:t> </a:t>
            </a:r>
            <a:r>
              <a:rPr b="1" cap="all"/>
              <a:t>Bas medium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B : haut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C : grave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D : aigu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À chaque carte juste tu gagnes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</a:t>
            </a:r>
            <a:r>
              <a:t>: Bateau </a:t>
            </a:r>
          </a:p>
        </p:txBody>
      </p:sp>
      <p:pic>
        <p:nvPicPr>
          <p:cNvPr id="223" name="05 bateau  complet " descr="05 bateau  complet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460986" y="3510398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ZoneTexte 2"/>
          <p:cNvSpPr txBox="1"/>
          <p:nvPr/>
        </p:nvSpPr>
        <p:spPr>
          <a:xfrm>
            <a:off x="7399125" y="5448785"/>
            <a:ext cx="10109859" cy="121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b="1" sz="3600">
                <a:latin typeface="Verdana"/>
                <a:ea typeface="Verdana"/>
                <a:cs typeface="Verdana"/>
                <a:sym typeface="Verdana"/>
              </a:defRPr>
            </a:pPr>
            <a:r>
              <a:rPr cap="all"/>
              <a:t>é</a:t>
            </a:r>
            <a:r>
              <a:t>coute au préalable le son au complet du bateau</a:t>
            </a:r>
          </a:p>
        </p:txBody>
      </p:sp>
      <p:sp>
        <p:nvSpPr>
          <p:cNvPr id="22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388791" y="6848662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Écoute N°3 : Bateau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Bateau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A</a:t>
            </a:r>
          </a:p>
        </p:txBody>
      </p:sp>
      <p:pic>
        <p:nvPicPr>
          <p:cNvPr id="228" name="03 bateau haut médium " descr="03 bateau haut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16400" y="985521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3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31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Écoute N°3 : Bateau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Bateau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B</a:t>
            </a:r>
          </a:p>
        </p:txBody>
      </p:sp>
      <p:pic>
        <p:nvPicPr>
          <p:cNvPr id="234" name="02 bateau basmédium " descr="02 bateau bas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482076" y="1048790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3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37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lasse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  <p:sp>
        <p:nvSpPr>
          <p:cNvPr id="149" name="Élève…"/>
          <p:cNvSpPr txBox="1"/>
          <p:nvPr/>
        </p:nvSpPr>
        <p:spPr>
          <a:xfrm>
            <a:off x="1225616" y="5443600"/>
            <a:ext cx="10478704" cy="2828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12 minutes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Écoute N°3 : Bateau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Bateau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C</a:t>
            </a:r>
          </a:p>
        </p:txBody>
      </p:sp>
      <p:pic>
        <p:nvPicPr>
          <p:cNvPr id="240" name="01 bateau grave " descr="01 bateau grav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249071" y="1057334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4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43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4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Écoute N°3 : Bateau…"/>
          <p:cNvSpPr txBox="1"/>
          <p:nvPr>
            <p:ph type="title"/>
          </p:nvPr>
        </p:nvSpPr>
        <p:spPr>
          <a:xfrm>
            <a:off x="1206497" y="1058395"/>
            <a:ext cx="21971006" cy="197983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Bateau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D</a:t>
            </a:r>
          </a:p>
        </p:txBody>
      </p:sp>
      <p:pic>
        <p:nvPicPr>
          <p:cNvPr id="246" name="04 bateau aigu" descr="04 bateau aigu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37866" y="1035609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4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49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00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3</a:t>
            </a:r>
          </a:p>
        </p:txBody>
      </p:sp>
      <p:sp>
        <p:nvSpPr>
          <p:cNvPr id="252" name="ZoneTexte 1"/>
          <p:cNvSpPr txBox="1"/>
          <p:nvPr/>
        </p:nvSpPr>
        <p:spPr>
          <a:xfrm>
            <a:off x="5246188" y="4571999"/>
            <a:ext cx="13891624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Du plus grave au plus aigu, les bonnes réponses étaient :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A :</a:t>
            </a:r>
            <a:r>
              <a:t> </a:t>
            </a:r>
            <a:r>
              <a:rPr b="1" cap="all"/>
              <a:t>Haut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B : Bas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C : grave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D : aigu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À chaque carte juste tu gagnes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Fin du jeu</a:t>
            </a:r>
          </a:p>
        </p:txBody>
      </p:sp>
      <p:sp>
        <p:nvSpPr>
          <p:cNvPr id="25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073400"/>
            <a:ext cx="11344334" cy="756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Et voilà, 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trouvé le bon ordre, ou presque, alors… Félicitations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Cela prouve que tu sais maîtriser ton ouïe et que tu arrives à te concentrer sur des sons pour trouver sa hauteur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n’as pas vraiment réussi, ne t’inquiète pas, ce n’est pas grave. Il faut juste que tu sois un peu plus attentif à ce que tu entends, et que tu fasses confiance à ton ouïe. 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aimé ce jeu, rendez vous sur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  <a:r>
              <a:t>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Merci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58" name="élément graphique 3.png" descr="élément graphique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élément grpahique 1.png" descr="élément grpahique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élément grpahique 2.png" descr="élément grpahique 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lasse"/>
          <p:cNvSpPr txBox="1"/>
          <p:nvPr>
            <p:ph type="title"/>
          </p:nvPr>
        </p:nvSpPr>
        <p:spPr>
          <a:xfrm>
            <a:off x="1206497" y="455723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Introduction : la hauteur des sons</a:t>
            </a:r>
          </a:p>
        </p:txBody>
      </p:sp>
      <p:sp>
        <p:nvSpPr>
          <p:cNvPr id="152" name="ZoneTexte 1"/>
          <p:cNvSpPr txBox="1"/>
          <p:nvPr/>
        </p:nvSpPr>
        <p:spPr>
          <a:xfrm>
            <a:off x="1406235" y="4126994"/>
            <a:ext cx="9525001" cy="624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Imaginons, écoutons à l’intérieur de notre tête le chant d’un tout petit oiseau. Recherchons maintenant la sensation du grondement du tonnerre dans le lointain. Quelle différence ?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Il existe une unité de mesure qui permet de classer les sons en fonction de leur </a:t>
            </a:r>
            <a:r>
              <a:rPr b="1"/>
              <a:t>hauteur</a:t>
            </a:r>
            <a:r>
              <a:t>, du </a:t>
            </a:r>
            <a:r>
              <a:rPr b="1"/>
              <a:t>grave</a:t>
            </a:r>
            <a:r>
              <a:t> à </a:t>
            </a:r>
            <a:r>
              <a:rPr b="1"/>
              <a:t>l’aigu</a:t>
            </a:r>
            <a:r>
              <a:t>, en traversant le registre médium : C’est le </a:t>
            </a:r>
            <a:r>
              <a:rPr b="1"/>
              <a:t>hertz</a:t>
            </a:r>
            <a:r>
              <a:t>.</a:t>
            </a:r>
          </a:p>
        </p:txBody>
      </p:sp>
      <p:pic>
        <p:nvPicPr>
          <p:cNvPr id="153" name="HERTZ.png" descr="HERTZ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46272" y="1114183"/>
            <a:ext cx="9797190" cy="114876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5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482582" y="3685902"/>
            <a:ext cx="9418836" cy="756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Bienvenue dans la première partie du jeu « </a:t>
            </a:r>
            <a:r>
              <a:rPr b="1"/>
              <a:t>Analyse des hauteurs</a:t>
            </a:r>
            <a:r>
              <a:t> ». Dans ce jeu tu vas tester ta capacité à distinguer les différences de </a:t>
            </a:r>
            <a:r>
              <a:rPr b="1"/>
              <a:t>hauteurs de sons</a:t>
            </a:r>
            <a:r>
              <a:t>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As-tu l’ouïe fine ? Nous allons voir ça.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Nous allons te faire écouter des extraits des sons, décomposés en 4 zones : </a:t>
            </a:r>
            <a:r>
              <a:rPr b="1"/>
              <a:t>Grave, bas médium, haut médium, aigu </a:t>
            </a:r>
            <a:r>
              <a:t>(Les cartes du jeu correspondent à ces zones).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C’est parti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 lvl="1">
              <a:defRPr b="0"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: Le son c</a:t>
            </a:r>
            <a:r>
              <a:t>omplet</a:t>
            </a:r>
          </a:p>
        </p:txBody>
      </p:sp>
      <p:pic>
        <p:nvPicPr>
          <p:cNvPr id="159" name="25 poésie H entière " descr="25 poésie H entiè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817692" y="259284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ZoneTexte 2"/>
          <p:cNvSpPr txBox="1"/>
          <p:nvPr/>
        </p:nvSpPr>
        <p:spPr>
          <a:xfrm>
            <a:off x="7425487" y="5754547"/>
            <a:ext cx="1104707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Ecoute au préalable le son au complet</a:t>
            </a:r>
          </a:p>
        </p:txBody>
      </p:sp>
      <p:sp>
        <p:nvSpPr>
          <p:cNvPr id="16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021480" y="6716852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32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Écoute N°1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A</a:t>
            </a:r>
          </a:p>
        </p:txBody>
      </p:sp>
      <p:sp>
        <p:nvSpPr>
          <p:cNvPr id="164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pic>
        <p:nvPicPr>
          <p:cNvPr id="165" name="21  poésie H grave " descr="21  poésie H grav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963451" y="2820508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67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32" fill="hold"/>
                                        <p:tgtEl>
                                          <p:spTgt spid="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6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23 poésie H haut médium " descr="23 poésie H haut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2185705" y="379173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7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2" name="Écoute N°1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B</a:t>
            </a:r>
          </a:p>
        </p:txBody>
      </p:sp>
      <p:sp>
        <p:nvSpPr>
          <p:cNvPr id="173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32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6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24 poésie H aigu " descr="24 poésie H aigu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543287" y="4720182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77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8" name="Écoute N°1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C</a:t>
            </a:r>
          </a:p>
        </p:txBody>
      </p:sp>
      <p:sp>
        <p:nvSpPr>
          <p:cNvPr id="179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32" fill="hold"/>
                                        <p:tgtEl>
                                          <p:spTgt spid="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7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22 poésie H bas médium " descr="22 poésie H bas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0987326" y="983441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2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8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84" name="Écoute N°1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D</a:t>
            </a:r>
          </a:p>
        </p:txBody>
      </p:sp>
      <p:sp>
        <p:nvSpPr>
          <p:cNvPr id="185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432" fill="hold"/>
                                        <p:tgtEl>
                                          <p:spTgt spid="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1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18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