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media1.mp3" ContentType="audio/unknown"/>
  <Override PartName="/ppt/media/media2.mp3" ContentType="audio/unknown"/>
  <Override PartName="/ppt/media/media3.mp3" ContentType="audio/unknown"/>
  <Override PartName="/ppt/media/media4.mp3" ContentType="audio/unknown"/>
  <Override PartName="/ppt/media/media5.mp3" ContentType="audi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">
    <p:bg>
      <p:bgPr>
        <a:solidFill>
          <a:srgbClr val="ECEB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niveau 1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DC5C55"/>
                </a:solidFill>
              </a:defRPr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" name="Titre de la présentation"/>
          <p:cNvSpPr txBox="1"/>
          <p:nvPr>
            <p:ph type="title" hasCustomPrompt="1"/>
          </p:nvPr>
        </p:nvSpPr>
        <p:spPr>
          <a:xfrm>
            <a:off x="1206496" y="2574991"/>
            <a:ext cx="21971005" cy="4648202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DC5C55"/>
                </a:solidFill>
              </a:defRPr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13" name="Texte niveau 1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1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 niveau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Déclaration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e niveau 1…"/>
          <p:cNvSpPr txBox="1"/>
          <p:nvPr>
            <p:ph type="body" idx="1" hasCustomPrompt="1"/>
          </p:nvPr>
        </p:nvSpPr>
        <p:spPr>
          <a:xfrm>
            <a:off x="1206500" y="1075926"/>
            <a:ext cx="21971000" cy="7241586"/>
          </a:xfrm>
          <a:prstGeom prst="rect">
            <a:avLst/>
          </a:prstGeom>
        </p:spPr>
        <p:txBody>
          <a:bodyPr numCol="1" spcCol="38100"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Données clés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Données clés</a:t>
            </a:r>
          </a:p>
        </p:txBody>
      </p:sp>
      <p:sp>
        <p:nvSpPr>
          <p:cNvPr id="10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e niveau 1…"/>
          <p:cNvSpPr txBox="1"/>
          <p:nvPr>
            <p:ph type="body" sz="quarter" idx="1" hasCustomPrompt="1"/>
          </p:nvPr>
        </p:nvSpPr>
        <p:spPr>
          <a:xfrm>
            <a:off x="2430024" y="10675453"/>
            <a:ext cx="2020005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Texte niveau 1…"/>
          <p:cNvSpPr txBox="1"/>
          <p:nvPr>
            <p:ph type="body" sz="half" idx="21" hasCustomPrompt="1"/>
          </p:nvPr>
        </p:nvSpPr>
        <p:spPr>
          <a:xfrm>
            <a:off x="1753923" y="4939860"/>
            <a:ext cx="20876154" cy="3836281"/>
          </a:xfrm>
          <a:prstGeom prst="rect">
            <a:avLst/>
          </a:prstGeom>
        </p:spPr>
        <p:txBody>
          <a:bodyPr numCol="1" spcCol="38100"/>
          <a:lstStyle>
            <a:lvl1pPr marL="469900" indent="-300876">
              <a:spcBef>
                <a:spcPts val="0"/>
              </a:spcBef>
              <a:buSzTx/>
              <a:buNone/>
              <a:defRPr spc="-20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« Citation notable »</a:t>
            </a:r>
          </a:p>
        </p:txBody>
      </p:sp>
      <p:sp>
        <p:nvSpPr>
          <p:cNvPr id="11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5" name="Image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3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" name="Titre de la présentation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23" name="Texte niveau 1…"/>
          <p:cNvSpPr txBox="1"/>
          <p:nvPr>
            <p:ph type="body" sz="quarter" idx="1" hasCustomPrompt="1"/>
          </p:nvPr>
        </p:nvSpPr>
        <p:spPr>
          <a:xfrm>
            <a:off x="1207690" y="1106137"/>
            <a:ext cx="21968621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Texte niveau 1…"/>
          <p:cNvSpPr txBox="1"/>
          <p:nvPr>
            <p:ph type="body" sz="quarter" idx="22" hasCustomPrompt="1"/>
          </p:nvPr>
        </p:nvSpPr>
        <p:spPr>
          <a:xfrm>
            <a:off x="1206500" y="11609909"/>
            <a:ext cx="21971000" cy="1116953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2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3" name="Titre de diapositive"/>
          <p:cNvSpPr txBox="1"/>
          <p:nvPr>
            <p:ph type="title" hasCustomPrompt="1"/>
          </p:nvPr>
        </p:nvSpPr>
        <p:spPr>
          <a:xfrm>
            <a:off x="1206500" y="1270000"/>
            <a:ext cx="9779000" cy="5882274"/>
          </a:xfrm>
          <a:prstGeom prst="rect">
            <a:avLst/>
          </a:prstGeom>
        </p:spPr>
        <p:txBody>
          <a:bodyPr anchor="b"/>
          <a:lstStyle/>
          <a:p>
            <a:pPr/>
            <a:r>
              <a:t>Titre de diapositive</a:t>
            </a:r>
          </a:p>
        </p:txBody>
      </p:sp>
      <p:sp>
        <p:nvSpPr>
          <p:cNvPr id="34" name="Texte niveau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43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4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9779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1" name="Texte niveau 1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62" name="660384004_1290x1720.jpg"/>
          <p:cNvSpPr/>
          <p:nvPr>
            <p:ph type="pic" idx="22"/>
          </p:nvPr>
        </p:nvSpPr>
        <p:spPr>
          <a:xfrm>
            <a:off x="12192000" y="-407266"/>
            <a:ext cx="10916874" cy="145558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63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re de section"/>
          <p:cNvSpPr txBox="1"/>
          <p:nvPr>
            <p:ph type="title" hasCustomPrompt="1"/>
          </p:nvPr>
        </p:nvSpPr>
        <p:spPr>
          <a:xfrm>
            <a:off x="1206496" y="4533900"/>
            <a:ext cx="21971005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Titre de section</a:t>
            </a:r>
          </a:p>
        </p:txBody>
      </p:sp>
      <p:sp>
        <p:nvSpPr>
          <p:cNvPr id="72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495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8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re de l’ordre du jour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l’ordre du jour</a:t>
            </a:r>
          </a:p>
        </p:txBody>
      </p:sp>
      <p:sp>
        <p:nvSpPr>
          <p:cNvPr id="89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l’ordre du jour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99" sz="5500"/>
            </a:lvl1pPr>
          </a:lstStyle>
          <a:p>
            <a:pPr/>
            <a:r>
              <a:t>Rubriques de l’ordre du jour</a:t>
            </a:r>
          </a:p>
        </p:txBody>
      </p:sp>
      <p:sp>
        <p:nvSpPr>
          <p:cNvPr id="9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niveau 1…"/>
          <p:cNvSpPr txBox="1"/>
          <p:nvPr>
            <p:ph type="body" idx="1" hasCustomPrompt="1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1098550">
            <a:normAutofit fontScale="100000" lnSpcReduction="0"/>
          </a:bodyPr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exte du titre"/>
          <p:cNvSpPr txBox="1"/>
          <p:nvPr>
            <p:ph type="title"/>
          </p:nvPr>
        </p:nvSpPr>
        <p:spPr>
          <a:xfrm>
            <a:off x="3653366" y="2743200"/>
            <a:ext cx="19507201" cy="1505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3" Type="http://schemas.microsoft.com/office/2007/relationships/media" Target="../media/media4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3" Type="http://schemas.microsoft.com/office/2007/relationships/media" Target="../media/media5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hyperlink" Target="http://www.art-terreetmusique.com/" TargetMode="External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3" Type="http://schemas.microsoft.com/office/2007/relationships/media" Target="../media/media1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re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Attention aux alarmes</a:t>
            </a:r>
          </a:p>
        </p:txBody>
      </p:sp>
      <p:sp>
        <p:nvSpPr>
          <p:cNvPr id="152" name="Analyse mémorisation"/>
          <p:cNvSpPr txBox="1"/>
          <p:nvPr>
            <p:ph type="body" sz="quarter" idx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defRPr b="0" sz="55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Partie 3</a:t>
            </a:r>
          </a:p>
        </p:txBody>
      </p:sp>
      <p:pic>
        <p:nvPicPr>
          <p:cNvPr id="153" name="LOGO.png" descr="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14812" y="86099"/>
            <a:ext cx="4711774" cy="3331015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5" name="élément graphique 3.png" descr="élément graphique 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51444" y="11222929"/>
            <a:ext cx="3690117" cy="582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élément grpahique 1.png" descr="élément grpahique 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1821" y="1879768"/>
            <a:ext cx="4157030" cy="838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élément grpahique 2.png" descr="élément grpahique 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26944" y="9138222"/>
            <a:ext cx="3338258" cy="6282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4</a:t>
            </a:r>
          </a:p>
        </p:txBody>
      </p:sp>
      <p:pic>
        <p:nvPicPr>
          <p:cNvPr id="197" name="1585302663034" descr="1585302663034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607214" y="7735454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pic>
        <p:nvPicPr>
          <p:cNvPr id="199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64" fill="hold"/>
                                        <p:tgtEl>
                                          <p:spTgt spid="1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9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4</a:t>
            </a:r>
          </a:p>
        </p:txBody>
      </p:sp>
      <p:sp>
        <p:nvSpPr>
          <p:cNvPr id="20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4 </a:t>
            </a:r>
            <a:r>
              <a:t>et </a:t>
            </a:r>
            <a:r>
              <a:rPr b="1"/>
              <a:t>5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4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5</a:t>
            </a:r>
          </a:p>
        </p:txBody>
      </p:sp>
      <p:pic>
        <p:nvPicPr>
          <p:cNvPr id="206" name="1585302663115" descr="1585302663115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988800" y="8171871"/>
            <a:ext cx="571500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pic>
        <p:nvPicPr>
          <p:cNvPr id="208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68" fill="hold"/>
                                        <p:tgtEl>
                                          <p:spTgt spid="2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20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5</a:t>
            </a:r>
          </a:p>
        </p:txBody>
      </p:sp>
      <p:sp>
        <p:nvSpPr>
          <p:cNvPr id="212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6 </a:t>
            </a:r>
            <a:r>
              <a:t>et </a:t>
            </a:r>
            <a:r>
              <a:rPr b="1"/>
              <a:t>7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6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car.png" descr="car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472030" y="6626369"/>
            <a:ext cx="2055382" cy="2055382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Fin du jeu</a:t>
            </a:r>
          </a:p>
        </p:txBody>
      </p:sp>
      <p:sp>
        <p:nvSpPr>
          <p:cNvPr id="216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3148509" y="3105945"/>
            <a:ext cx="10895781" cy="843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Et voilà, c’est fini ! Alors, trop fastoche pas vrai ?</a:t>
            </a:r>
            <a:endParaRPr sz="3500">
              <a:solidFill>
                <a:srgbClr val="5E5737"/>
              </a:solidFill>
            </a:endParaR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réussi, et trouvé 4 ou 5 fois où se situait l’alarme de la voiture alors … Félicitations ! </a:t>
            </a: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es bien un expert en l’utilisation de ton ouïe ! </a:t>
            </a:r>
            <a:endParaRPr sz="3500">
              <a:solidFill>
                <a:srgbClr val="5E5737"/>
              </a:solidFill>
            </a:endParaR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n’as pas compris ou pas réussi, ce n’est pas grave ! Entraîne toi à repérer les bruits qui t’entourent et à faire confiance à ton ouïe.  </a:t>
            </a:r>
            <a:endParaRPr sz="3500">
              <a:solidFill>
                <a:srgbClr val="5E5737"/>
              </a:solidFill>
            </a:endParaRPr>
          </a:p>
          <a:p>
            <a:pPr algn="l" defTabSz="457200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aimé ce jeu, rendez vous sur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www.art-terreetmusique.com</a:t>
            </a:r>
            <a:r>
              <a:t> !</a:t>
            </a:r>
          </a:p>
        </p:txBody>
      </p:sp>
      <p:pic>
        <p:nvPicPr>
          <p:cNvPr id="217" name="burglar.png" descr="burglar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667181" y="6087331"/>
            <a:ext cx="2749447" cy="27494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police-car (1).png" descr="police-car (1)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9262921" y="6067747"/>
            <a:ext cx="4300897" cy="43008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Merci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Merci</a:t>
            </a:r>
          </a:p>
        </p:txBody>
      </p:sp>
      <p:pic>
        <p:nvPicPr>
          <p:cNvPr id="221" name="élément graphique 3.png" descr="élément graphique 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51444" y="11222929"/>
            <a:ext cx="3690117" cy="582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élément grpahique 2.png" descr="élément grpahique 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26944" y="9138222"/>
            <a:ext cx="3338258" cy="628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élément grpahique 1.png" descr="élément grpahique 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1821" y="1910981"/>
            <a:ext cx="4157030" cy="8383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lasse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Informations</a:t>
            </a:r>
          </a:p>
        </p:txBody>
      </p:sp>
      <p:sp>
        <p:nvSpPr>
          <p:cNvPr id="160" name="Élève…"/>
          <p:cNvSpPr txBox="1"/>
          <p:nvPr/>
        </p:nvSpPr>
        <p:spPr>
          <a:xfrm>
            <a:off x="1206498" y="5862856"/>
            <a:ext cx="10478704" cy="2828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/>
            </a:pPr>
            <a:r>
              <a:t>Jeu conçu par : Fabrice Ramos</a:t>
            </a:r>
          </a:p>
          <a:p>
            <a:pPr algn="l">
              <a:defRPr sz="4500"/>
            </a:pPr>
            <a:r>
              <a:t>Réalisé par : Noémie Ramos</a:t>
            </a:r>
          </a:p>
          <a:p>
            <a:pPr algn="l">
              <a:defRPr sz="4500"/>
            </a:pPr>
          </a:p>
          <a:p>
            <a:pPr algn="l">
              <a:defRPr sz="4500"/>
            </a:pPr>
            <a:r>
              <a:t>Durée du jeu : 10 minutes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ègles du jeu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6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1798537" y="2787462"/>
            <a:ext cx="10717501" cy="980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Bonjour ! Bienvenue dans la partie 2 du jeu des alarmes. Désormais nous allons voir si tu as l’ouïe fine …</a:t>
            </a: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Un voleur s’introduit dans un entrepôt. L’alarme de l’entrepôt se déclenche et sonne 8 fois. Le voleur s’enfuit en dérobant une voiture sur le parking. L’alarme de la voiture sonne une fois.</a:t>
            </a:r>
            <a:endParaRPr>
              <a:solidFill>
                <a:srgbClr val="5E5737"/>
              </a:solidFill>
            </a:endParaR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Pour aider les enquêteurs, peux-tu dire à quel moment se déclenche l’alarme de la voiture par rapport à celle de l’entrepôt ?</a:t>
            </a: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Attention, ne te laisse pas influencer par les atmosphères sonores !</a:t>
            </a:r>
            <a:endParaRPr sz="3500">
              <a:solidFill>
                <a:srgbClr val="5E5737"/>
              </a:solidFill>
            </a:endParaRPr>
          </a:p>
          <a:p>
            <a:pPr indent="457200" algn="l" defTabSz="457200">
              <a:spcBef>
                <a:spcPts val="1000"/>
              </a:spcBef>
              <a:defRPr sz="36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es prêt ? C’est parti !</a:t>
            </a:r>
          </a:p>
        </p:txBody>
      </p:sp>
      <p:pic>
        <p:nvPicPr>
          <p:cNvPr id="164" name="warehouse.png" descr="warehous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79380" y="4833999"/>
            <a:ext cx="3991883" cy="39918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thief.png" descr="thief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601073" y="6967690"/>
            <a:ext cx="2648165" cy="26481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car.png" descr="car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804727" y="6967690"/>
            <a:ext cx="2298845" cy="22988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Écoute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N°1</a:t>
            </a:r>
          </a:p>
        </p:txBody>
      </p:sp>
      <p:pic>
        <p:nvPicPr>
          <p:cNvPr id="169" name="1585302146510" descr="1585302146510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406909" y="7486073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pic>
        <p:nvPicPr>
          <p:cNvPr id="171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268" fill="hold"/>
                                        <p:tgtEl>
                                          <p:spTgt spid="1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6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orrection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N°1</a:t>
            </a:r>
          </a:p>
        </p:txBody>
      </p:sp>
      <p:sp>
        <p:nvSpPr>
          <p:cNvPr id="175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7</a:t>
            </a:r>
            <a:r>
              <a:t>et </a:t>
            </a:r>
            <a:r>
              <a:rPr b="1"/>
              <a:t>8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7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Écoute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N°2</a:t>
            </a:r>
          </a:p>
        </p:txBody>
      </p:sp>
      <p:sp>
        <p:nvSpPr>
          <p:cNvPr id="178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9" name="1585302146587" descr="1585302146587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36216" y="7382163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pic>
        <p:nvPicPr>
          <p:cNvPr id="181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60" fill="hold"/>
                                        <p:tgtEl>
                                          <p:spTgt spid="1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7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N°2</a:t>
            </a:r>
          </a:p>
        </p:txBody>
      </p:sp>
      <p:sp>
        <p:nvSpPr>
          <p:cNvPr id="185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8 </a:t>
            </a:r>
            <a:r>
              <a:t>et </a:t>
            </a:r>
            <a:r>
              <a:rPr b="1"/>
              <a:t>9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8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N°3</a:t>
            </a:r>
          </a:p>
        </p:txBody>
      </p:sp>
      <p:pic>
        <p:nvPicPr>
          <p:cNvPr id="188" name="1585302662967" descr="1585302662967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567390" y="7901709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ZoneTexte 4"/>
          <p:cNvSpPr txBox="1"/>
          <p:nvPr/>
        </p:nvSpPr>
        <p:spPr>
          <a:xfrm>
            <a:off x="5852536" y="5008184"/>
            <a:ext cx="1307176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33333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 quel moment se déclenche l'alarme de la voiture par rapport à celle de l'entrepôt ? </a:t>
            </a:r>
          </a:p>
        </p:txBody>
      </p:sp>
      <p:pic>
        <p:nvPicPr>
          <p:cNvPr id="190" name="alert.png" descr="aler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465483" y="1439076"/>
            <a:ext cx="1845871" cy="184587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883969" y="649955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01" fill="hold"/>
                                        <p:tgtEl>
                                          <p:spTgt spid="1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8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3</a:t>
            </a:r>
          </a:p>
        </p:txBody>
      </p:sp>
      <p:sp>
        <p:nvSpPr>
          <p:cNvPr id="194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816350"/>
            <a:ext cx="11344334" cy="608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L’alarme de voiture se déclenche entre la sonnerie </a:t>
            </a:r>
            <a:r>
              <a:rPr b="1"/>
              <a:t>4 </a:t>
            </a:r>
            <a:r>
              <a:t>et </a:t>
            </a:r>
            <a:r>
              <a:rPr b="1"/>
              <a:t>5</a:t>
            </a:r>
            <a:r>
              <a:t> de l’entrepôt.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4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